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notesMasterIdLst>
    <p:notesMasterId r:id="rId40"/>
  </p:notesMasterIdLst>
  <p:sldIdLst>
    <p:sldId id="295" r:id="rId2"/>
    <p:sldId id="257" r:id="rId3"/>
    <p:sldId id="256" r:id="rId4"/>
    <p:sldId id="258" r:id="rId5"/>
    <p:sldId id="259" r:id="rId6"/>
    <p:sldId id="260" r:id="rId7"/>
    <p:sldId id="261" r:id="rId8"/>
    <p:sldId id="263" r:id="rId9"/>
    <p:sldId id="296" r:id="rId10"/>
    <p:sldId id="288" r:id="rId11"/>
    <p:sldId id="262" r:id="rId12"/>
    <p:sldId id="277" r:id="rId13"/>
    <p:sldId id="264" r:id="rId14"/>
    <p:sldId id="265" r:id="rId15"/>
    <p:sldId id="266" r:id="rId16"/>
    <p:sldId id="282" r:id="rId17"/>
    <p:sldId id="283" r:id="rId18"/>
    <p:sldId id="285" r:id="rId19"/>
    <p:sldId id="284" r:id="rId20"/>
    <p:sldId id="289" r:id="rId21"/>
    <p:sldId id="287" r:id="rId22"/>
    <p:sldId id="267" r:id="rId23"/>
    <p:sldId id="268" r:id="rId24"/>
    <p:sldId id="269" r:id="rId25"/>
    <p:sldId id="270" r:id="rId26"/>
    <p:sldId id="271" r:id="rId27"/>
    <p:sldId id="290" r:id="rId28"/>
    <p:sldId id="272" r:id="rId29"/>
    <p:sldId id="273" r:id="rId30"/>
    <p:sldId id="291" r:id="rId31"/>
    <p:sldId id="292" r:id="rId32"/>
    <p:sldId id="275" r:id="rId33"/>
    <p:sldId id="281" r:id="rId34"/>
    <p:sldId id="293" r:id="rId35"/>
    <p:sldId id="276" r:id="rId36"/>
    <p:sldId id="279" r:id="rId37"/>
    <p:sldId id="278" r:id="rId38"/>
    <p:sldId id="280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4C6E8-C764-439B-A969-BA5337CABF95}" type="datetimeFigureOut">
              <a:rPr lang="en-US" smtClean="0"/>
              <a:pPr/>
              <a:t>5/13/2016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6D332A-05AC-4E13-A3AE-EB8A0D0412D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7CE07EF3-F4F3-4FCD-A911-A97032D41BF7}" type="datetime1">
              <a:rPr lang="en-US" smtClean="0"/>
              <a:pPr/>
              <a:t>5/13/2016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1A056D0-8BF8-4828-A201-E854561C2A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6BBB60-D696-4338-A1B7-731335A5C56B}" type="datetime1">
              <a:rPr lang="en-US" smtClean="0"/>
              <a:pPr/>
              <a:t>5/13/2016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A056D0-8BF8-4828-A201-E854561C2A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9BC643C-00A9-44CA-BF2E-B0F5224C93A5}" type="datetime1">
              <a:rPr lang="en-US" smtClean="0"/>
              <a:pPr/>
              <a:t>5/13/2016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1A056D0-8BF8-4828-A201-E854561C2A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CA206E-1A4E-4D69-A559-A427C3FBF716}" type="datetime1">
              <a:rPr lang="en-US" smtClean="0"/>
              <a:pPr/>
              <a:t>5/13/2016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91A056D0-8BF8-4828-A201-E854561C2A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10E888E-6380-430F-AA3F-B58CA7A2F763}" type="datetime1">
              <a:rPr lang="en-US" smtClean="0"/>
              <a:pPr/>
              <a:t>5/13/2016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91A056D0-8BF8-4828-A201-E854561C2A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2FA39E-D9EE-4246-BE95-6713A45B72FD}" type="datetime1">
              <a:rPr lang="en-US" smtClean="0"/>
              <a:pPr/>
              <a:t>5/13/2016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A056D0-8BF8-4828-A201-E854561C2A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59580BE-0278-4180-B617-85D234203299}" type="datetime1">
              <a:rPr lang="en-US" smtClean="0"/>
              <a:pPr/>
              <a:t>5/13/2016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A056D0-8BF8-4828-A201-E854561C2A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D21E6B33-5480-4B21-AF13-4394CFDAC024}" type="datetime1">
              <a:rPr lang="en-US" smtClean="0"/>
              <a:pPr/>
              <a:t>5/13/2016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1A056D0-8BF8-4828-A201-E854561C2A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2D33502C-C380-4184-AC16-83CD1F4D5F26}" type="datetime1">
              <a:rPr lang="en-US" smtClean="0"/>
              <a:pPr/>
              <a:t>5/13/2016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91A056D0-8BF8-4828-A201-E854561C2A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F2AD76-F161-49B4-AA3B-E56D2DABA2A0}" type="datetime1">
              <a:rPr lang="en-US" smtClean="0"/>
              <a:pPr/>
              <a:t>5/13/2016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A056D0-8BF8-4828-A201-E854561C2A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C5C1D63-86FB-46D0-AF92-3D794860C881}" type="datetime1">
              <a:rPr lang="en-US" smtClean="0"/>
              <a:pPr/>
              <a:t>5/13/2016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A056D0-8BF8-4828-A201-E854561C2A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48C3E8A0-B287-4BC5-9100-94107383361C}" type="datetime1">
              <a:rPr lang="en-US" smtClean="0"/>
              <a:pPr/>
              <a:t>5/13/2016</a:t>
            </a:fld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91A056D0-8BF8-4828-A201-E854561C2A1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hdr="0" ftr="0" dt="0"/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752600" y="1219200"/>
            <a:ext cx="60960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5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3"/>
                </a:solidFill>
              </a:rPr>
              <a:t>VALUES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 you know this person?</a:t>
            </a:r>
            <a:endParaRPr lang="en-US" dirty="0"/>
          </a:p>
        </p:txBody>
      </p:sp>
      <p:pic>
        <p:nvPicPr>
          <p:cNvPr id="1026" name="Picture 2" descr="C:\Users\R.Anand\Desktop\pic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33600" y="1676400"/>
            <a:ext cx="4191000" cy="3962399"/>
          </a:xfrm>
          <a:prstGeom prst="rect">
            <a:avLst/>
          </a:prstGeom>
          <a:noFill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14401"/>
            <a:ext cx="7772400" cy="914399"/>
          </a:xfrm>
        </p:spPr>
        <p:txBody>
          <a:bodyPr/>
          <a:lstStyle/>
          <a:p>
            <a:pPr algn="ctr"/>
            <a:r>
              <a:rPr lang="en-US" dirty="0" smtClean="0"/>
              <a:t>Yes, you are right. 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667000"/>
            <a:ext cx="7772400" cy="2144311"/>
          </a:xfrm>
        </p:spPr>
        <p:txBody>
          <a:bodyPr>
            <a:noAutofit/>
          </a:bodyPr>
          <a:lstStyle/>
          <a:p>
            <a:pPr algn="ctr"/>
            <a:r>
              <a:rPr lang="en-US" sz="4800" dirty="0" smtClean="0"/>
              <a:t>He is Mr. </a:t>
            </a:r>
            <a:r>
              <a:rPr lang="en-US" sz="4800" dirty="0" err="1" smtClean="0"/>
              <a:t>Narendra</a:t>
            </a:r>
            <a:r>
              <a:rPr lang="en-US" sz="4800" dirty="0" smtClean="0"/>
              <a:t> </a:t>
            </a:r>
            <a:r>
              <a:rPr lang="en-US" sz="4800" dirty="0" err="1" smtClean="0"/>
              <a:t>Modi</a:t>
            </a:r>
            <a:r>
              <a:rPr lang="en-US" sz="4800" dirty="0" smtClean="0"/>
              <a:t>, the Prime Minister of India</a:t>
            </a:r>
            <a:endParaRPr lang="en-US" sz="4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00200" y="457200"/>
            <a:ext cx="6019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latin typeface="+mj-lt"/>
              </a:rPr>
              <a:t>Who Is he?</a:t>
            </a:r>
            <a:endParaRPr lang="en-US" sz="5400" dirty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1026" name="Picture 2" descr="C:\Users\R.Anand\Desktop\1417435021_mod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524000"/>
            <a:ext cx="6096000" cy="41576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71600" y="914400"/>
            <a:ext cx="6629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dirty="0" smtClean="0"/>
              <a:t>Absolutely right.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609600" y="2590801"/>
            <a:ext cx="8077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 smtClean="0"/>
              <a:t>He is </a:t>
            </a:r>
            <a:r>
              <a:rPr lang="en-US" sz="5400" dirty="0" err="1" smtClean="0"/>
              <a:t>Narendra</a:t>
            </a:r>
            <a:r>
              <a:rPr lang="en-US" sz="5400" dirty="0" smtClean="0"/>
              <a:t> </a:t>
            </a:r>
            <a:r>
              <a:rPr lang="en-US" sz="5400" dirty="0" err="1" smtClean="0"/>
              <a:t>Modi</a:t>
            </a:r>
            <a:r>
              <a:rPr lang="en-US" sz="5400" dirty="0" smtClean="0"/>
              <a:t>, when he was the Chief Minister of Gujarat from 2001- 2014 </a:t>
            </a:r>
            <a:endParaRPr lang="en-US" sz="5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533400"/>
            <a:ext cx="800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dirty="0" smtClean="0"/>
              <a:t>Can you guess now who is he ?</a:t>
            </a:r>
            <a:endParaRPr lang="en-US" sz="4800" dirty="0"/>
          </a:p>
        </p:txBody>
      </p:sp>
      <p:pic>
        <p:nvPicPr>
          <p:cNvPr id="3074" name="Picture 2" descr="C:\Users\R.Anand\Desktop\modi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0" y="2471738"/>
            <a:ext cx="4648199" cy="3319462"/>
          </a:xfrm>
          <a:prstGeom prst="rect">
            <a:avLst/>
          </a:prstGeom>
          <a:noFill/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1" y="609600"/>
            <a:ext cx="784860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dirty="0" smtClean="0"/>
              <a:t>Well done! He is again </a:t>
            </a:r>
            <a:r>
              <a:rPr lang="en-US" sz="5400" dirty="0" err="1" smtClean="0"/>
              <a:t>Narendra</a:t>
            </a:r>
            <a:r>
              <a:rPr lang="en-US" sz="5400" dirty="0" smtClean="0"/>
              <a:t> </a:t>
            </a:r>
            <a:r>
              <a:rPr lang="en-US" sz="5400" dirty="0" err="1" smtClean="0"/>
              <a:t>Modi</a:t>
            </a:r>
            <a:r>
              <a:rPr lang="en-US" sz="5400" dirty="0" smtClean="0"/>
              <a:t>,</a:t>
            </a:r>
          </a:p>
          <a:p>
            <a:pPr algn="ctr"/>
            <a:r>
              <a:rPr lang="en-US" sz="5400" dirty="0" smtClean="0"/>
              <a:t>When he used to sell tea in Gujarat </a:t>
            </a:r>
          </a:p>
          <a:p>
            <a:pPr algn="ctr"/>
            <a:endParaRPr lang="en-US" sz="5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" y="457200"/>
            <a:ext cx="7696200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 dirty="0" smtClean="0"/>
              <a:t>We </a:t>
            </a:r>
            <a:r>
              <a:rPr lang="en-US" sz="5400" dirty="0" err="1" smtClean="0"/>
              <a:t>recognise</a:t>
            </a:r>
            <a:r>
              <a:rPr lang="en-US" sz="5400" dirty="0" smtClean="0"/>
              <a:t> many things by </a:t>
            </a:r>
            <a:r>
              <a:rPr lang="en-US" sz="5400" dirty="0" smtClean="0"/>
              <a:t>face</a:t>
            </a:r>
            <a:r>
              <a:rPr lang="en-US" sz="5400" dirty="0" smtClean="0"/>
              <a:t> like </a:t>
            </a:r>
          </a:p>
          <a:p>
            <a:endParaRPr lang="en-US" sz="5400" dirty="0" smtClean="0"/>
          </a:p>
          <a:p>
            <a:endParaRPr lang="en-US" sz="5400" dirty="0" smtClean="0"/>
          </a:p>
          <a:p>
            <a:endParaRPr lang="en-US" sz="5400" dirty="0" smtClean="0"/>
          </a:p>
          <a:p>
            <a:r>
              <a:rPr lang="en-US" sz="5400" dirty="0" smtClean="0"/>
              <a:t>This </a:t>
            </a:r>
            <a:r>
              <a:rPr lang="en-US" sz="5400" dirty="0" smtClean="0"/>
              <a:t>is called the Face Value.</a:t>
            </a:r>
          </a:p>
          <a:p>
            <a:endParaRPr lang="en-US" sz="4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1027" name="Picture 3" descr="C:\Users\R.Anand\Desktop\2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19600" y="2362200"/>
            <a:ext cx="4191000" cy="1676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pic>
        <p:nvPicPr>
          <p:cNvPr id="1029" name="Picture 5" descr="C:\Users\R.Anand\Desktop\4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2338389"/>
            <a:ext cx="3962400" cy="17002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57200" y="990600"/>
            <a:ext cx="8382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dirty="0" smtClean="0"/>
              <a:t>Same way </a:t>
            </a:r>
            <a:r>
              <a:rPr lang="en-US" sz="7200" dirty="0" err="1" smtClean="0"/>
              <a:t>Narendra</a:t>
            </a:r>
            <a:r>
              <a:rPr lang="en-US" sz="7200" dirty="0" smtClean="0"/>
              <a:t> </a:t>
            </a:r>
            <a:r>
              <a:rPr lang="en-US" sz="7200" dirty="0" err="1" smtClean="0"/>
              <a:t>Modi’s</a:t>
            </a:r>
            <a:r>
              <a:rPr lang="en-US" sz="7200" dirty="0" smtClean="0"/>
              <a:t> face is his </a:t>
            </a:r>
            <a:endParaRPr lang="en-US" sz="7200" dirty="0" smtClean="0"/>
          </a:p>
          <a:p>
            <a:pPr algn="ctr"/>
            <a:r>
              <a:rPr lang="en-US" sz="7200" dirty="0" smtClean="0"/>
              <a:t>Face </a:t>
            </a:r>
            <a:r>
              <a:rPr lang="en-US" sz="7200" dirty="0" smtClean="0"/>
              <a:t>Value</a:t>
            </a:r>
            <a:r>
              <a:rPr lang="en-US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en-US" sz="7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371600" y="990600"/>
            <a:ext cx="60960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P.M., C. M. or Tea seller denote his position or place. So it is called the Place value.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8201" y="1447800"/>
            <a:ext cx="800099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600" dirty="0" smtClean="0"/>
              <a:t>What have you  learnt from this?</a:t>
            </a:r>
            <a:endParaRPr lang="en-US" sz="6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95400" y="1143001"/>
            <a:ext cx="65532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dirty="0" smtClean="0"/>
              <a:t>We have seen that the face value remains the same but the place value changes</a:t>
            </a:r>
            <a:endParaRPr lang="en-US" sz="6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1" y="1447800"/>
            <a:ext cx="76962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7200" dirty="0" smtClean="0"/>
              <a:t>Numbers too have the same property</a:t>
            </a:r>
            <a:endParaRPr lang="en-US" sz="72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1" y="2057400"/>
            <a:ext cx="83057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7200" dirty="0" smtClean="0"/>
              <a:t>What number is this?</a:t>
            </a:r>
            <a:endParaRPr lang="en-US" sz="7200" dirty="0"/>
          </a:p>
        </p:txBody>
      </p:sp>
      <p:sp>
        <p:nvSpPr>
          <p:cNvPr id="3" name="Rectangle 2"/>
          <p:cNvSpPr/>
          <p:nvPr/>
        </p:nvSpPr>
        <p:spPr>
          <a:xfrm>
            <a:off x="3657600" y="685800"/>
            <a:ext cx="1600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0" dirty="0" smtClean="0"/>
              <a:t>7</a:t>
            </a:r>
            <a:endParaRPr lang="en-US" sz="8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838200"/>
            <a:ext cx="7924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7200" dirty="0" smtClean="0"/>
              <a:t>Yes it is seven.</a:t>
            </a:r>
            <a:endParaRPr lang="en-US" sz="7200" dirty="0"/>
          </a:p>
        </p:txBody>
      </p:sp>
      <p:sp>
        <p:nvSpPr>
          <p:cNvPr id="3" name="Rectangle 2"/>
          <p:cNvSpPr/>
          <p:nvPr/>
        </p:nvSpPr>
        <p:spPr>
          <a:xfrm>
            <a:off x="838200" y="3244334"/>
            <a:ext cx="7620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0" dirty="0" smtClean="0"/>
              <a:t>7 is its face value.</a:t>
            </a:r>
            <a:endParaRPr lang="en-US" sz="8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762000" y="914400"/>
            <a:ext cx="80772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  </a:t>
            </a:r>
            <a:r>
              <a:rPr lang="en-US" sz="6600" dirty="0" smtClean="0"/>
              <a:t>What do you think is the place value of numbers?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33400" y="304800"/>
            <a:ext cx="8229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dirty="0" smtClean="0"/>
              <a:t>Place value means </a:t>
            </a:r>
            <a:r>
              <a:rPr lang="en-US" sz="6000" u="sng" dirty="0" smtClean="0"/>
              <a:t>value of a place</a:t>
            </a:r>
            <a:r>
              <a:rPr lang="en-US" sz="6000" dirty="0" smtClean="0"/>
              <a:t>. It tells us the value of each digit in a numeral based on its position or place.  </a:t>
            </a:r>
            <a:endParaRPr lang="en-US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18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685799" y="1828799"/>
          <a:ext cx="8305800" cy="4181666"/>
        </p:xfrm>
        <a:graphic>
          <a:graphicData uri="http://schemas.openxmlformats.org/drawingml/2006/table">
            <a:tbl>
              <a:tblPr/>
              <a:tblGrid>
                <a:gridCol w="1219199"/>
                <a:gridCol w="1143001"/>
                <a:gridCol w="990600"/>
                <a:gridCol w="800098"/>
                <a:gridCol w="1104901"/>
                <a:gridCol w="990600"/>
                <a:gridCol w="914400"/>
                <a:gridCol w="533400"/>
                <a:gridCol w="609601"/>
              </a:tblGrid>
              <a:tr h="67646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latin typeface="Verdana"/>
                          <a:ea typeface="Times New Roman"/>
                          <a:cs typeface="Times New Roman"/>
                        </a:rPr>
                        <a:t>Crores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latin typeface="Verdana"/>
                          <a:ea typeface="Times New Roman"/>
                          <a:cs typeface="Times New Roman"/>
                        </a:rPr>
                        <a:t>Lakhs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Verdana"/>
                          <a:ea typeface="Times New Roman"/>
                          <a:cs typeface="Times New Roman"/>
                        </a:rPr>
                        <a:t>Thousands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Verdana"/>
                          <a:ea typeface="Times New Roman"/>
                          <a:cs typeface="Times New Roman"/>
                        </a:rPr>
                        <a:t>Ones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77751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Ten </a:t>
                      </a:r>
                      <a:r>
                        <a:rPr lang="en-US" sz="2400" dirty="0" err="1">
                          <a:latin typeface="Arial"/>
                          <a:ea typeface="Times New Roman"/>
                          <a:cs typeface="Times New Roman"/>
                        </a:rPr>
                        <a:t>Crores</a:t>
                      </a: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(TC)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(10,00,00,000)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latin typeface="Arial"/>
                          <a:ea typeface="Times New Roman"/>
                          <a:cs typeface="Times New Roman"/>
                        </a:rPr>
                        <a:t>Crores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(C)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(1,00,00,000)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Ten </a:t>
                      </a:r>
                      <a:r>
                        <a:rPr lang="en-US" sz="2400" dirty="0" err="1">
                          <a:latin typeface="Arial"/>
                          <a:ea typeface="Times New Roman"/>
                          <a:cs typeface="Times New Roman"/>
                        </a:rPr>
                        <a:t>Lakhs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(TL)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(10,00,000)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latin typeface="Arial"/>
                          <a:ea typeface="Times New Roman"/>
                          <a:cs typeface="Times New Roman"/>
                        </a:rPr>
                        <a:t>Lakhs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 (L)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(1,00,000)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Ten Thousands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2400" dirty="0" err="1">
                          <a:latin typeface="Arial"/>
                          <a:ea typeface="Times New Roman"/>
                          <a:cs typeface="Times New Roman"/>
                        </a:rPr>
                        <a:t>TTh</a:t>
                      </a: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(10,000)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Thousands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2400" dirty="0" err="1">
                          <a:latin typeface="Arial"/>
                          <a:ea typeface="Times New Roman"/>
                          <a:cs typeface="Times New Roman"/>
                        </a:rPr>
                        <a:t>Th</a:t>
                      </a: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(1000)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Hundreds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(H)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(100)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Tens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(T)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(10)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Ones 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(O)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latin typeface="Arial"/>
                          <a:ea typeface="Times New Roman"/>
                          <a:cs typeface="Times New Roman"/>
                        </a:rPr>
                        <a:t>(1)</a:t>
                      </a:r>
                      <a:endParaRPr lang="en-US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13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 dirty="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 dirty="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33400" y="152400"/>
            <a:ext cx="838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A place value chart helps us to recognize large numbers</a:t>
            </a:r>
            <a:r>
              <a:rPr lang="en-US" dirty="0" smtClean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609600" y="381000"/>
            <a:ext cx="7848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We read place value chart from left to right. </a:t>
            </a:r>
            <a:endParaRPr lang="en-US" sz="4400" dirty="0"/>
          </a:p>
        </p:txBody>
      </p:sp>
      <p:sp>
        <p:nvSpPr>
          <p:cNvPr id="7" name="Slide Number Placeholder 1"/>
          <p:cNvSpPr txBox="1">
            <a:spLocks/>
          </p:cNvSpPr>
          <p:nvPr/>
        </p:nvSpPr>
        <p:spPr>
          <a:xfrm>
            <a:off x="8666933" y="6598523"/>
            <a:ext cx="477067" cy="259477"/>
          </a:xfrm>
          <a:prstGeom prst="rect">
            <a:avLst/>
          </a:prstGeom>
        </p:spPr>
        <p:txBody>
          <a:bodyPr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A056D0-8BF8-4828-A201-E854561C2A13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hade val="9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304800" y="2133467"/>
          <a:ext cx="8583681" cy="4084137"/>
        </p:xfrm>
        <a:graphic>
          <a:graphicData uri="http://schemas.openxmlformats.org/drawingml/2006/table">
            <a:tbl>
              <a:tblPr/>
              <a:tblGrid>
                <a:gridCol w="1302035"/>
                <a:gridCol w="1174460"/>
                <a:gridCol w="1017864"/>
                <a:gridCol w="822120"/>
                <a:gridCol w="1135311"/>
                <a:gridCol w="1017864"/>
                <a:gridCol w="939567"/>
                <a:gridCol w="548081"/>
                <a:gridCol w="626379"/>
              </a:tblGrid>
              <a:tr h="638603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latin typeface="Verdana"/>
                          <a:ea typeface="Times New Roman"/>
                          <a:cs typeface="Times New Roman"/>
                        </a:rPr>
                        <a:t>Crores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 err="1">
                          <a:latin typeface="Verdana"/>
                          <a:ea typeface="Times New Roman"/>
                          <a:cs typeface="Times New Roman"/>
                        </a:rPr>
                        <a:t>Lakhs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Verdana"/>
                          <a:ea typeface="Times New Roman"/>
                          <a:cs typeface="Times New Roman"/>
                        </a:rPr>
                        <a:t>Thousands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Verdana"/>
                          <a:ea typeface="Times New Roman"/>
                          <a:cs typeface="Times New Roman"/>
                        </a:rPr>
                        <a:t>Ones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8470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Ten </a:t>
                      </a:r>
                      <a:r>
                        <a:rPr lang="en-US" sz="1800" dirty="0" err="1">
                          <a:latin typeface="Arial"/>
                          <a:ea typeface="Times New Roman"/>
                          <a:cs typeface="Times New Roman"/>
                        </a:rPr>
                        <a:t>Crores</a:t>
                      </a: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(TC)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10,00,00,000</a:t>
                      </a: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latin typeface="Arial"/>
                          <a:ea typeface="Times New Roman"/>
                          <a:cs typeface="Times New Roman"/>
                        </a:rPr>
                        <a:t>Crores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(C)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(1,00,00,000) 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Ten </a:t>
                      </a:r>
                      <a:r>
                        <a:rPr lang="en-US" sz="1800" dirty="0" err="1">
                          <a:latin typeface="Arial"/>
                          <a:ea typeface="Times New Roman"/>
                          <a:cs typeface="Times New Roman"/>
                        </a:rPr>
                        <a:t>Lakhs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(TL)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(10,00,000)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latin typeface="Arial"/>
                          <a:ea typeface="Times New Roman"/>
                          <a:cs typeface="Times New Roman"/>
                        </a:rPr>
                        <a:t>Lakhs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 (L)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(1,00,000)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Ten Thousands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800" dirty="0" err="1">
                          <a:latin typeface="Arial"/>
                          <a:ea typeface="Times New Roman"/>
                          <a:cs typeface="Times New Roman"/>
                        </a:rPr>
                        <a:t>TTh</a:t>
                      </a: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(10,000)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Thousands 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800" dirty="0" err="1">
                          <a:latin typeface="Arial"/>
                          <a:ea typeface="Times New Roman"/>
                          <a:cs typeface="Times New Roman"/>
                        </a:rPr>
                        <a:t>Th</a:t>
                      </a: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(1000)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Hundreds 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(H)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(100)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Tens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(T)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(10)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Ones 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(O)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Arial"/>
                          <a:ea typeface="Times New Roman"/>
                          <a:cs typeface="Times New Roman"/>
                        </a:rPr>
                        <a:t>(1)</a:t>
                      </a:r>
                      <a:endParaRPr lang="en-US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606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 dirty="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 dirty="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 dirty="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026" name="Picture 2" descr="C:\Users\R.Anand\Desktop\image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0" y="1295401"/>
            <a:ext cx="2057400" cy="457199"/>
          </a:xfrm>
          <a:prstGeom prst="rect">
            <a:avLst/>
          </a:prstGeom>
          <a:solidFill>
            <a:schemeClr val="tx1">
              <a:lumMod val="65000"/>
            </a:schemeClr>
          </a:solidFill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81000" y="304800"/>
            <a:ext cx="8534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. In Indian system we start grouping the number from right in group of 3 and further in group of 2.</a:t>
            </a:r>
            <a:endParaRPr lang="en-US" sz="36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354080" y="2126512"/>
          <a:ext cx="8534400" cy="4091092"/>
        </p:xfrm>
        <a:graphic>
          <a:graphicData uri="http://schemas.openxmlformats.org/drawingml/2006/table">
            <a:tbl>
              <a:tblPr/>
              <a:tblGrid>
                <a:gridCol w="1252755"/>
                <a:gridCol w="1174460"/>
                <a:gridCol w="1017864"/>
                <a:gridCol w="822119"/>
                <a:gridCol w="1135311"/>
                <a:gridCol w="1017864"/>
                <a:gridCol w="939567"/>
                <a:gridCol w="548081"/>
                <a:gridCol w="626379"/>
              </a:tblGrid>
              <a:tr h="639864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latin typeface="Verdana"/>
                          <a:ea typeface="Times New Roman"/>
                          <a:cs typeface="Times New Roman"/>
                        </a:rPr>
                        <a:t>Crores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latin typeface="Verdana"/>
                          <a:ea typeface="Times New Roman"/>
                          <a:cs typeface="Times New Roman"/>
                        </a:rPr>
                        <a:t>Lakhs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Verdana"/>
                          <a:ea typeface="Times New Roman"/>
                          <a:cs typeface="Times New Roman"/>
                        </a:rPr>
                        <a:t>Thousands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Verdana"/>
                          <a:ea typeface="Times New Roman"/>
                          <a:cs typeface="Times New Roman"/>
                        </a:rPr>
                        <a:t>Ones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89039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Ten </a:t>
                      </a:r>
                      <a:r>
                        <a:rPr lang="en-US" sz="1600" dirty="0" err="1">
                          <a:latin typeface="Arial"/>
                          <a:ea typeface="Times New Roman"/>
                          <a:cs typeface="Times New Roman"/>
                        </a:rPr>
                        <a:t>Crores</a:t>
                      </a: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(TC)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(10,00,00,000)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Arial"/>
                          <a:ea typeface="Times New Roman"/>
                          <a:cs typeface="Times New Roman"/>
                        </a:rPr>
                        <a:t>Crores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(C)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(1,00,00,000)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Ten </a:t>
                      </a:r>
                      <a:r>
                        <a:rPr lang="en-US" sz="1600" dirty="0" err="1">
                          <a:latin typeface="Arial"/>
                          <a:ea typeface="Times New Roman"/>
                          <a:cs typeface="Times New Roman"/>
                        </a:rPr>
                        <a:t>Lakhs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(TL)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(10,00,000)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latin typeface="Arial"/>
                          <a:ea typeface="Times New Roman"/>
                          <a:cs typeface="Times New Roman"/>
                        </a:rPr>
                        <a:t>Lakhs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 (L)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(1,00,000)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Ten Thousands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dirty="0" err="1">
                          <a:latin typeface="Arial"/>
                          <a:ea typeface="Times New Roman"/>
                          <a:cs typeface="Times New Roman"/>
                        </a:rPr>
                        <a:t>TTh</a:t>
                      </a: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(10,000)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Thousands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</a:t>
                      </a:r>
                      <a:r>
                        <a:rPr lang="en-US" sz="1600" dirty="0" err="1">
                          <a:latin typeface="Arial"/>
                          <a:ea typeface="Times New Roman"/>
                          <a:cs typeface="Times New Roman"/>
                        </a:rPr>
                        <a:t>Th</a:t>
                      </a: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(1000)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Hundreds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(H)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(100)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Tens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(T)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(10)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Ones 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(O)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Arial"/>
                          <a:ea typeface="Times New Roman"/>
                          <a:cs typeface="Times New Roman"/>
                        </a:rPr>
                        <a:t>(1)</a:t>
                      </a:r>
                      <a:endParaRPr lang="en-US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05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 dirty="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US" sz="3200" dirty="0"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28600" y="457200"/>
          <a:ext cx="8382000" cy="4423672"/>
        </p:xfrm>
        <a:graphic>
          <a:graphicData uri="http://schemas.openxmlformats.org/drawingml/2006/table">
            <a:tbl>
              <a:tblPr/>
              <a:tblGrid>
                <a:gridCol w="1230386"/>
                <a:gridCol w="1153487"/>
                <a:gridCol w="999688"/>
                <a:gridCol w="807439"/>
                <a:gridCol w="1115037"/>
                <a:gridCol w="999688"/>
                <a:gridCol w="922789"/>
                <a:gridCol w="538293"/>
                <a:gridCol w="615193"/>
              </a:tblGrid>
              <a:tr h="988576"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latin typeface="Verdana"/>
                          <a:ea typeface="Times New Roman"/>
                          <a:cs typeface="Times New Roman"/>
                        </a:rPr>
                        <a:t>Crores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latin typeface="Verdana"/>
                          <a:ea typeface="Times New Roman"/>
                          <a:cs typeface="Times New Roman"/>
                        </a:rPr>
                        <a:t>Lakhs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Verdana"/>
                          <a:ea typeface="Times New Roman"/>
                          <a:cs typeface="Times New Roman"/>
                        </a:rPr>
                        <a:t>Thousands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Verdana"/>
                          <a:ea typeface="Times New Roman"/>
                          <a:cs typeface="Times New Roman"/>
                        </a:rPr>
                        <a:t>Ones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43102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Arial"/>
                          <a:ea typeface="Times New Roman"/>
                          <a:cs typeface="Times New Roman"/>
                        </a:rPr>
                        <a:t>Ten </a:t>
                      </a:r>
                      <a:r>
                        <a:rPr lang="en-US" sz="2800" dirty="0" err="1">
                          <a:latin typeface="Arial"/>
                          <a:ea typeface="Times New Roman"/>
                          <a:cs typeface="Times New Roman"/>
                        </a:rPr>
                        <a:t>Crores</a:t>
                      </a:r>
                      <a:r>
                        <a:rPr lang="en-US" sz="2800" dirty="0">
                          <a:latin typeface="Arial"/>
                          <a:ea typeface="Times New Roman"/>
                          <a:cs typeface="Times New Roman"/>
                        </a:rPr>
                        <a:t> </a:t>
                      </a:r>
                      <a:endParaRPr lang="en-US" sz="280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latin typeface="Arial"/>
                          <a:ea typeface="Calibri"/>
                          <a:cs typeface="Times New Roman"/>
                        </a:rPr>
                        <a:t>2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Arial"/>
                          <a:ea typeface="Times New Roman"/>
                          <a:cs typeface="Times New Roman"/>
                        </a:rPr>
                        <a:t>Crores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latin typeface="Calibri"/>
                          <a:ea typeface="Calibri"/>
                          <a:cs typeface="Times New Roman"/>
                        </a:rPr>
                        <a:t>6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Arial"/>
                          <a:ea typeface="Times New Roman"/>
                          <a:cs typeface="Times New Roman"/>
                        </a:rPr>
                        <a:t>Ten </a:t>
                      </a:r>
                      <a:r>
                        <a:rPr lang="en-US" sz="2800" dirty="0" err="1" smtClean="0">
                          <a:latin typeface="Arial"/>
                          <a:ea typeface="Times New Roman"/>
                          <a:cs typeface="Times New Roman"/>
                        </a:rPr>
                        <a:t>Lakhs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en-US" sz="2800" dirty="0" smtClean="0">
                          <a:latin typeface="Arial"/>
                          <a:ea typeface="Times New Roman"/>
                          <a:cs typeface="Times New Roman"/>
                        </a:rPr>
                        <a:t>9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latin typeface="Arial"/>
                          <a:ea typeface="Times New Roman"/>
                          <a:cs typeface="Times New Roman"/>
                        </a:rPr>
                        <a:t>Lakhs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latin typeface="Arial"/>
                          <a:ea typeface="Times New Roman"/>
                          <a:cs typeface="Times New Roman"/>
                        </a:rPr>
                        <a:t>5</a:t>
                      </a:r>
                      <a:r>
                        <a:rPr lang="en-US" sz="2800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Arial"/>
                          <a:ea typeface="Times New Roman"/>
                          <a:cs typeface="Times New Roman"/>
                        </a:rPr>
                        <a:t>Ten </a:t>
                      </a:r>
                      <a:r>
                        <a:rPr lang="en-US" sz="2800" dirty="0" smtClean="0">
                          <a:latin typeface="Arial"/>
                          <a:ea typeface="Times New Roman"/>
                          <a:cs typeface="Times New Roman"/>
                        </a:rPr>
                        <a:t>Thousands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latin typeface="Calibri"/>
                          <a:ea typeface="Calibri"/>
                          <a:cs typeface="Times New Roman"/>
                        </a:rPr>
                        <a:t>8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latin typeface="Arial"/>
                          <a:ea typeface="Times New Roman"/>
                          <a:cs typeface="Times New Roman"/>
                        </a:rPr>
                        <a:t>Thousands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latin typeface="Arial"/>
                          <a:ea typeface="Calibri"/>
                          <a:cs typeface="Times New Roman"/>
                        </a:rPr>
                        <a:t>4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Arial"/>
                          <a:ea typeface="Times New Roman"/>
                          <a:cs typeface="Times New Roman"/>
                        </a:rPr>
                        <a:t>Hundreds </a:t>
                      </a:r>
                      <a:endParaRPr lang="en-US" sz="280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latin typeface="Arial"/>
                          <a:ea typeface="Calibri"/>
                          <a:cs typeface="Times New Roman"/>
                        </a:rPr>
                        <a:t>3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latin typeface="Arial"/>
                          <a:ea typeface="Times New Roman"/>
                          <a:cs typeface="Times New Roman"/>
                        </a:rPr>
                        <a:t>Tens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latin typeface="Arial"/>
                          <a:ea typeface="Calibri"/>
                          <a:cs typeface="Times New Roman"/>
                        </a:rPr>
                        <a:t>1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latin typeface="Arial"/>
                          <a:ea typeface="Times New Roman"/>
                          <a:cs typeface="Times New Roman"/>
                        </a:rPr>
                        <a:t>Ones 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latin typeface="Calibri"/>
                          <a:ea typeface="Calibri"/>
                          <a:cs typeface="Times New Roman"/>
                        </a:rPr>
                        <a:t>7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112" marR="6711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219200" y="5562600"/>
            <a:ext cx="63099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Lets read this number</a:t>
            </a:r>
            <a:endParaRPr 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81200" y="990600"/>
            <a:ext cx="4953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7200" dirty="0" smtClean="0"/>
              <a:t>20</a:t>
            </a:r>
            <a:r>
              <a:rPr lang="en-US" sz="7200" u="sng" dirty="0" smtClean="0"/>
              <a:t>7</a:t>
            </a:r>
            <a:r>
              <a:rPr lang="en-US" sz="7200" dirty="0" smtClean="0"/>
              <a:t>3</a:t>
            </a:r>
            <a:endParaRPr lang="en-US" sz="7200" dirty="0"/>
          </a:p>
        </p:txBody>
      </p:sp>
      <p:sp>
        <p:nvSpPr>
          <p:cNvPr id="3" name="Rectangle 2"/>
          <p:cNvSpPr/>
          <p:nvPr/>
        </p:nvSpPr>
        <p:spPr>
          <a:xfrm>
            <a:off x="304801" y="3244334"/>
            <a:ext cx="83058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600" dirty="0" smtClean="0"/>
              <a:t>What is the place value of seven here </a:t>
            </a:r>
            <a:endParaRPr lang="en-US" sz="6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914400"/>
            <a:ext cx="7848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dirty="0" smtClean="0"/>
              <a:t>You are right, it is  at tens’ place</a:t>
            </a:r>
            <a:endParaRPr lang="en-US" sz="5400" dirty="0"/>
          </a:p>
        </p:txBody>
      </p:sp>
      <p:sp>
        <p:nvSpPr>
          <p:cNvPr id="5" name="Rectangle 4"/>
          <p:cNvSpPr/>
          <p:nvPr/>
        </p:nvSpPr>
        <p:spPr>
          <a:xfrm>
            <a:off x="304800" y="3244334"/>
            <a:ext cx="83820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000" dirty="0" smtClean="0"/>
              <a:t>So its place value is 7 tens or 70</a:t>
            </a:r>
            <a:endParaRPr lang="en-US" sz="6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1" y="914400"/>
            <a:ext cx="830579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8000" dirty="0" smtClean="0"/>
              <a:t>Find the place value of 7 in-1,78,031</a:t>
            </a:r>
            <a:endParaRPr lang="en-US" sz="8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43000" y="990600"/>
            <a:ext cx="7391400" cy="193899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Did you say Ten thousand ?</a:t>
            </a:r>
            <a:endParaRPr lang="en-US" sz="60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600200" y="4191000"/>
            <a:ext cx="6705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dirty="0" smtClean="0"/>
              <a:t>1,78,031</a:t>
            </a:r>
            <a:endParaRPr lang="en-US" sz="8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1066800"/>
            <a:ext cx="7086600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j-lt"/>
              </a:rPr>
              <a:t>Great !  Yes, It is 7 Ten thousand or</a:t>
            </a:r>
          </a:p>
          <a:p>
            <a:pPr algn="ctr"/>
            <a:r>
              <a:rPr lang="en-U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70,000</a:t>
            </a:r>
            <a:endParaRPr lang="en-U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j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4800" y="1143000"/>
            <a:ext cx="8534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 smtClean="0"/>
              <a:t>What does it prove ?</a:t>
            </a:r>
            <a:endParaRPr lang="en-US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838201"/>
            <a:ext cx="66294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/>
              <a:t>It proves that the </a:t>
            </a:r>
            <a:r>
              <a:rPr lang="en-US" sz="5400" dirty="0" smtClean="0">
                <a:solidFill>
                  <a:srgbClr val="92D050"/>
                </a:solidFill>
              </a:rPr>
              <a:t>Face Value </a:t>
            </a:r>
            <a:r>
              <a:rPr lang="en-US" sz="5400" dirty="0" smtClean="0"/>
              <a:t>always remains the same but the </a:t>
            </a:r>
            <a:r>
              <a:rPr lang="en-US" sz="5400" dirty="0" smtClean="0">
                <a:solidFill>
                  <a:srgbClr val="92D050"/>
                </a:solidFill>
              </a:rPr>
              <a:t>Place Value </a:t>
            </a:r>
            <a:r>
              <a:rPr lang="en-US" sz="5400" dirty="0" smtClean="0"/>
              <a:t>can </a:t>
            </a:r>
            <a:r>
              <a:rPr lang="en-US" sz="5400" dirty="0" smtClean="0"/>
              <a:t>be changed</a:t>
            </a:r>
            <a:endParaRPr lang="en-US" sz="5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381000"/>
            <a:ext cx="77724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4800" dirty="0" smtClean="0"/>
          </a:p>
          <a:p>
            <a:pPr algn="ctr"/>
            <a:r>
              <a:rPr lang="en-US" sz="4800" dirty="0" smtClean="0"/>
              <a:t>Now tell me what do you say about this number- </a:t>
            </a:r>
          </a:p>
          <a:p>
            <a:pPr algn="ctr"/>
            <a:r>
              <a:rPr lang="en-US" sz="6600" dirty="0" smtClean="0"/>
              <a:t>77,777</a:t>
            </a:r>
          </a:p>
          <a:p>
            <a:pPr algn="ctr"/>
            <a:r>
              <a:rPr lang="en-US" sz="4800" dirty="0" smtClean="0"/>
              <a:t>What is the face value and the place value of 7 here?</a:t>
            </a:r>
            <a:endParaRPr lang="en-US" sz="48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33400" y="685800"/>
            <a:ext cx="81534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/>
              <a:t>Wow ! You are  right. The face value of 7 is 7 only . But what about the Place value?</a:t>
            </a:r>
          </a:p>
          <a:p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762000" y="381000"/>
            <a:ext cx="77724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/>
              <a:t>Do you remember we have just learnt that every place has its own place value? So  7 in this case has different place value at each place. 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3200400"/>
            <a:ext cx="84582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sz="4000" dirty="0" smtClean="0"/>
          </a:p>
          <a:p>
            <a:pPr>
              <a:buFont typeface="Arial" pitchFamily="34" charset="0"/>
              <a:buChar char="•"/>
            </a:pPr>
            <a:r>
              <a:rPr lang="en-US" sz="4000" dirty="0" smtClean="0"/>
              <a:t>She is </a:t>
            </a:r>
            <a:r>
              <a:rPr lang="en-US" sz="4000" dirty="0" err="1" smtClean="0"/>
              <a:t>Anu’s</a:t>
            </a:r>
            <a:r>
              <a:rPr lang="en-US" sz="4000" dirty="0" smtClean="0"/>
              <a:t> mom, </a:t>
            </a:r>
          </a:p>
          <a:p>
            <a:pPr>
              <a:buFont typeface="Arial" pitchFamily="34" charset="0"/>
              <a:buChar char="•"/>
            </a:pPr>
            <a:r>
              <a:rPr lang="en-US" sz="4000" dirty="0" smtClean="0"/>
              <a:t>Anil Joshi’s wife, </a:t>
            </a:r>
          </a:p>
          <a:p>
            <a:pPr>
              <a:buFont typeface="Arial" pitchFamily="34" charset="0"/>
              <a:buChar char="•"/>
            </a:pPr>
            <a:r>
              <a:rPr lang="en-US" sz="4000" dirty="0" err="1" smtClean="0"/>
              <a:t>Mr</a:t>
            </a:r>
            <a:r>
              <a:rPr lang="en-US" sz="4000" dirty="0" smtClean="0"/>
              <a:t> </a:t>
            </a:r>
            <a:r>
              <a:rPr lang="en-US" sz="4000" dirty="0" err="1" smtClean="0"/>
              <a:t>Verma’s</a:t>
            </a:r>
            <a:r>
              <a:rPr lang="en-US" sz="4000" dirty="0" smtClean="0"/>
              <a:t> daughter and</a:t>
            </a:r>
          </a:p>
          <a:p>
            <a:pPr>
              <a:buFont typeface="Arial" pitchFamily="34" charset="0"/>
              <a:buChar char="•"/>
            </a:pPr>
            <a:r>
              <a:rPr lang="en-US" sz="4000" dirty="0" smtClean="0"/>
              <a:t> </a:t>
            </a:r>
            <a:r>
              <a:rPr lang="en-US" sz="4000" dirty="0" err="1" smtClean="0"/>
              <a:t>Anu’s</a:t>
            </a:r>
            <a:r>
              <a:rPr lang="en-US" sz="4000" dirty="0" smtClean="0"/>
              <a:t>  uncle’s sister.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32</a:t>
            </a:fld>
            <a:endParaRPr lang="en-US"/>
          </a:p>
        </p:txBody>
      </p:sp>
      <p:pic>
        <p:nvPicPr>
          <p:cNvPr id="1026" name="Picture 2" descr="C:\Users\R.Anand\Desktop\a6665eb52bb68d058a06649d3f8eafd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219200"/>
            <a:ext cx="3886200" cy="20574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762000" y="228600"/>
            <a:ext cx="8077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Just like </a:t>
            </a:r>
            <a:r>
              <a:rPr lang="en-US" sz="4800" dirty="0" err="1" smtClean="0"/>
              <a:t>Anu’s</a:t>
            </a:r>
            <a:r>
              <a:rPr lang="en-US" sz="4800" dirty="0" smtClean="0"/>
              <a:t> mom.</a:t>
            </a:r>
            <a:endParaRPr lang="en-US" sz="4800" dirty="0"/>
          </a:p>
        </p:txBody>
      </p:sp>
      <p:sp>
        <p:nvSpPr>
          <p:cNvPr id="6" name="Rectangle 5"/>
          <p:cNvSpPr/>
          <p:nvPr/>
        </p:nvSpPr>
        <p:spPr>
          <a:xfrm>
            <a:off x="533400" y="3244334"/>
            <a:ext cx="53205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/>
              <a:t>Meet Mrs. </a:t>
            </a:r>
            <a:r>
              <a:rPr lang="en-US" sz="3600" dirty="0" err="1" smtClean="0"/>
              <a:t>Malti</a:t>
            </a:r>
            <a:r>
              <a:rPr lang="en-US" sz="3600" dirty="0" smtClean="0"/>
              <a:t> Joshi.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57200" y="838200"/>
            <a:ext cx="8382699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/>
              <a:t>Her Face value remains the same but her position or place value </a:t>
            </a:r>
          </a:p>
          <a:p>
            <a:pPr algn="ctr"/>
            <a:r>
              <a:rPr lang="en-US" sz="6000" dirty="0" smtClean="0"/>
              <a:t>is different at the same time.</a:t>
            </a:r>
            <a:endParaRPr lang="en-US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914400" y="1447800"/>
            <a:ext cx="7543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Numbers too, at times, behave like human beings.</a:t>
            </a:r>
            <a:endParaRPr 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609600"/>
            <a:ext cx="8382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/>
              <a:t>It proves that all the things big or small, ugly or beautiful have a face value. They might have the same or different place value.</a:t>
            </a:r>
            <a:endParaRPr lang="en-US" sz="6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762000"/>
            <a:ext cx="76962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/>
              <a:t>Every place has its own value. No one  can reach the highest place without stepping on the lowest place.</a:t>
            </a:r>
            <a:endParaRPr lang="en-US" sz="60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  <p:transition>
    <p:wedge/>
    <p:sndAc>
      <p:stSnd>
        <p:snd r:embed="rId2" name="chimes.wav" builtIn="1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81000" y="457200"/>
            <a:ext cx="7924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/>
              <a:t>Every place has its own power and responsibilities. We should not look down upon any one or any thing as no one knows when the place value changes.</a:t>
            </a:r>
          </a:p>
          <a:p>
            <a:pPr algn="ctr"/>
            <a:r>
              <a:rPr lang="en-US" sz="4800" dirty="0" smtClean="0">
                <a:solidFill>
                  <a:srgbClr val="92D050"/>
                </a:solidFill>
              </a:rPr>
              <a:t>Remember the tea seller of Gujarat?</a:t>
            </a:r>
            <a:endParaRPr lang="en-US" sz="4800" dirty="0">
              <a:solidFill>
                <a:srgbClr val="92D05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056D0-8BF8-4828-A201-E854561C2A13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43000" y="1371600"/>
            <a:ext cx="66294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800" dirty="0" smtClean="0"/>
              <a:t>THANK</a:t>
            </a:r>
            <a:r>
              <a:rPr lang="en-US" sz="6600" dirty="0" smtClean="0"/>
              <a:t> </a:t>
            </a:r>
            <a:r>
              <a:rPr lang="en-US" sz="8800" dirty="0" smtClean="0"/>
              <a:t>YOU </a:t>
            </a:r>
          </a:p>
          <a:p>
            <a:endParaRPr lang="en-US" sz="8800" dirty="0" smtClean="0"/>
          </a:p>
          <a:p>
            <a:r>
              <a:rPr lang="en-US" sz="6600" dirty="0" err="1" smtClean="0"/>
              <a:t>Rekha</a:t>
            </a:r>
            <a:r>
              <a:rPr lang="en-US" sz="6600" dirty="0" smtClean="0"/>
              <a:t> </a:t>
            </a:r>
            <a:r>
              <a:rPr lang="en-US" sz="6600" dirty="0" err="1" smtClean="0"/>
              <a:t>Anand</a:t>
            </a:r>
            <a:endParaRPr lang="en-US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360</TotalTime>
  <Words>803</Words>
  <Application>Microsoft Office PowerPoint</Application>
  <PresentationFormat>On-screen Show (4:3)</PresentationFormat>
  <Paragraphs>245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Foundry</vt:lpstr>
      <vt:lpstr>Slide 1</vt:lpstr>
      <vt:lpstr>Do you know this person?</vt:lpstr>
      <vt:lpstr>Yes, you are right.  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Yes you are right.</dc:title>
  <dc:creator>R.Anand</dc:creator>
  <cp:lastModifiedBy>R.Anand</cp:lastModifiedBy>
  <cp:revision>43</cp:revision>
  <dcterms:created xsi:type="dcterms:W3CDTF">2016-04-12T14:57:10Z</dcterms:created>
  <dcterms:modified xsi:type="dcterms:W3CDTF">2016-05-12T20:32:50Z</dcterms:modified>
</cp:coreProperties>
</file>